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10287000" cx="18288000"/>
  <p:notesSz cx="6858000" cy="9144000"/>
  <p:embeddedFontLst>
    <p:embeddedFont>
      <p:font typeface="Proxima Nova"/>
      <p:bold r:id="rId18"/>
      <p:boldItalic r:id="rId19"/>
    </p:embeddedFont>
    <p:embeddedFont>
      <p:font typeface="Poppins"/>
      <p:bold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2" roundtripDataSignature="AMtx7mhOJxmD8nP1NN85D8apNMstTqm9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bold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Poppins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roximaNova-boldItalic.fntdata"/><Relationship Id="rId6" Type="http://schemas.openxmlformats.org/officeDocument/2006/relationships/slide" Target="slides/slide1.xml"/><Relationship Id="rId18" Type="http://schemas.openxmlformats.org/officeDocument/2006/relationships/font" Target="fonts/ProximaNova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jpg"/><Relationship Id="rId4" Type="http://schemas.openxmlformats.org/officeDocument/2006/relationships/hyperlink" Target="https://corebridgesolutions.in" TargetMode="External"/><Relationship Id="rId5" Type="http://schemas.openxmlformats.org/officeDocument/2006/relationships/image" Target="../media/image9.png"/><Relationship Id="rId6" Type="http://schemas.openxmlformats.org/officeDocument/2006/relationships/hyperlink" Target="https://sites.google.com/view/corebridgesolutions/hom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9F1F7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9144000" y="-12700"/>
            <a:ext cx="9144000" cy="10299700"/>
          </a:xfrm>
          <a:custGeom>
            <a:rect b="b" l="l" r="r" t="t"/>
            <a:pathLst>
              <a:path extrusionOk="0" h="885799" w="786406">
                <a:moveTo>
                  <a:pt x="0" y="0"/>
                </a:moveTo>
                <a:lnTo>
                  <a:pt x="786406" y="0"/>
                </a:lnTo>
                <a:lnTo>
                  <a:pt x="786406" y="885799"/>
                </a:lnTo>
                <a:lnTo>
                  <a:pt x="0" y="885799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6318" r="-6318" t="0"/>
            </a:stretch>
          </a:blipFill>
          <a:ln>
            <a:noFill/>
          </a:ln>
        </p:spPr>
      </p:sp>
      <p:grpSp>
        <p:nvGrpSpPr>
          <p:cNvPr id="85" name="Google Shape;85;p1"/>
          <p:cNvGrpSpPr/>
          <p:nvPr/>
        </p:nvGrpSpPr>
        <p:grpSpPr>
          <a:xfrm>
            <a:off x="681785" y="2496302"/>
            <a:ext cx="8462215" cy="4636658"/>
            <a:chOff x="0" y="0"/>
            <a:chExt cx="11282953" cy="6182212"/>
          </a:xfrm>
        </p:grpSpPr>
        <p:sp>
          <p:nvSpPr>
            <p:cNvPr id="86" name="Google Shape;86;p1"/>
            <p:cNvSpPr txBox="1"/>
            <p:nvPr/>
          </p:nvSpPr>
          <p:spPr>
            <a:xfrm>
              <a:off x="0" y="0"/>
              <a:ext cx="11282953" cy="38182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9830" u="none" cap="none" strike="noStrike">
                  <a:solidFill>
                    <a:srgbClr val="0D47A1"/>
                  </a:solidFill>
                  <a:latin typeface="Poppins"/>
                  <a:ea typeface="Poppins"/>
                  <a:cs typeface="Poppins"/>
                  <a:sym typeface="Poppins"/>
                </a:rPr>
                <a:t>Corebridge Solutions</a:t>
              </a:r>
              <a:endParaRPr/>
            </a:p>
          </p:txBody>
        </p:sp>
        <p:sp>
          <p:nvSpPr>
            <p:cNvPr id="87" name="Google Shape;87;p1"/>
            <p:cNvSpPr txBox="1"/>
            <p:nvPr/>
          </p:nvSpPr>
          <p:spPr>
            <a:xfrm>
              <a:off x="0" y="4483015"/>
              <a:ext cx="11282953" cy="16991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686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For All Your Business Needs</a:t>
              </a:r>
              <a:endParaRPr/>
            </a:p>
            <a:p>
              <a:pPr indent="0" lvl="0" marL="0" marR="0" rtl="0" algn="l">
                <a:lnSpc>
                  <a:spcPct val="13998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3686" u="none" cap="none" strike="noStrike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grpSp>
        <p:nvGrpSpPr>
          <p:cNvPr id="88" name="Google Shape;88;p1"/>
          <p:cNvGrpSpPr/>
          <p:nvPr/>
        </p:nvGrpSpPr>
        <p:grpSpPr>
          <a:xfrm>
            <a:off x="14759735" y="666750"/>
            <a:ext cx="2861516" cy="1430758"/>
            <a:chOff x="0" y="0"/>
            <a:chExt cx="3815354" cy="1907677"/>
          </a:xfrm>
        </p:grpSpPr>
        <p:grpSp>
          <p:nvGrpSpPr>
            <p:cNvPr id="89" name="Google Shape;89;p1"/>
            <p:cNvGrpSpPr/>
            <p:nvPr/>
          </p:nvGrpSpPr>
          <p:grpSpPr>
            <a:xfrm>
              <a:off x="0" y="0"/>
              <a:ext cx="1907677" cy="1907677"/>
              <a:chOff x="0" y="0"/>
              <a:chExt cx="812800" cy="812800"/>
            </a:xfrm>
          </p:grpSpPr>
          <p:sp>
            <p:nvSpPr>
              <p:cNvPr id="90" name="Google Shape;90;p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E9F1F7"/>
              </a:solidFill>
              <a:ln>
                <a:noFill/>
              </a:ln>
            </p:spPr>
          </p:sp>
          <p:sp>
            <p:nvSpPr>
              <p:cNvPr id="91" name="Google Shape;91;p1"/>
              <p:cNvSpPr txBox="1"/>
              <p:nvPr/>
            </p:nvSpPr>
            <p:spPr>
              <a:xfrm>
                <a:off x="0" y="9525"/>
                <a:ext cx="812800" cy="803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2" name="Google Shape;92;p1"/>
            <p:cNvGrpSpPr/>
            <p:nvPr/>
          </p:nvGrpSpPr>
          <p:grpSpPr>
            <a:xfrm>
              <a:off x="1907677" y="0"/>
              <a:ext cx="1907677" cy="1907677"/>
              <a:chOff x="0" y="0"/>
              <a:chExt cx="812800" cy="812800"/>
            </a:xfrm>
          </p:grpSpPr>
          <p:sp>
            <p:nvSpPr>
              <p:cNvPr id="93" name="Google Shape;93;p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9F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" name="Google Shape;94;p1"/>
              <p:cNvSpPr txBox="1"/>
              <p:nvPr/>
            </p:nvSpPr>
            <p:spPr>
              <a:xfrm>
                <a:off x="76200" y="85725"/>
                <a:ext cx="660400" cy="650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9FC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2"/>
          <p:cNvGrpSpPr/>
          <p:nvPr/>
        </p:nvGrpSpPr>
        <p:grpSpPr>
          <a:xfrm>
            <a:off x="666750" y="659606"/>
            <a:ext cx="6886575" cy="9901745"/>
            <a:chOff x="0" y="-9525"/>
            <a:chExt cx="9182100" cy="13202328"/>
          </a:xfrm>
        </p:grpSpPr>
        <p:sp>
          <p:nvSpPr>
            <p:cNvPr id="100" name="Google Shape;100;p2"/>
            <p:cNvSpPr txBox="1"/>
            <p:nvPr/>
          </p:nvSpPr>
          <p:spPr>
            <a:xfrm>
              <a:off x="0" y="-9525"/>
              <a:ext cx="9182100" cy="46026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8000" u="none" cap="none" strike="noStrike">
                  <a:solidFill>
                    <a:srgbClr val="0D47A1"/>
                  </a:solidFill>
                  <a:latin typeface="Poppins"/>
                  <a:ea typeface="Poppins"/>
                  <a:cs typeface="Poppins"/>
                  <a:sym typeface="Poppins"/>
                </a:rPr>
                <a:t>About Corebridge Solutions</a:t>
              </a:r>
              <a:endParaRPr/>
            </a:p>
          </p:txBody>
        </p:sp>
        <p:sp>
          <p:nvSpPr>
            <p:cNvPr id="101" name="Google Shape;101;p2"/>
            <p:cNvSpPr txBox="1"/>
            <p:nvPr/>
          </p:nvSpPr>
          <p:spPr>
            <a:xfrm>
              <a:off x="0" y="4981503"/>
              <a:ext cx="9182100" cy="821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914400" marR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99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indent="-313053" lvl="1" marL="626107" marR="0" rtl="0" algn="l">
                <a:lnSpc>
                  <a:spcPct val="150017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2899"/>
                <a:buFont typeface="Arial"/>
                <a:buChar char="•"/>
              </a:pPr>
              <a:r>
                <a:rPr b="0" i="0" lang="en-US" sz="2899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At Corebridge Solutions, we specialize in providing end-to-end digital and back-office solutions.</a:t>
              </a:r>
              <a:endParaRPr/>
            </a:p>
            <a:p>
              <a:pPr indent="-313053" lvl="1" marL="626107" marR="0" rtl="0" algn="l">
                <a:lnSpc>
                  <a:spcPct val="150017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2899"/>
                <a:buFont typeface="Arial"/>
                <a:buChar char="•"/>
              </a:pPr>
              <a:r>
                <a:rPr b="0" i="0" lang="en-US" sz="2899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Our Mission: Deliver high-quality, scalable, and cost-effective solutions.</a:t>
              </a:r>
              <a:endParaRPr/>
            </a:p>
            <a:p>
              <a:pPr indent="-313053" lvl="1" marL="626107" marR="0" rtl="0" algn="l">
                <a:lnSpc>
                  <a:spcPct val="150017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2899"/>
                <a:buFont typeface="Arial"/>
                <a:buChar char="•"/>
              </a:pPr>
              <a:r>
                <a:rPr b="0" i="0" lang="en-US" sz="2899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Our Vision: Become a trusted global partner for outsourcing, digital transformation, and creative services.</a:t>
              </a:r>
              <a:endParaRPr/>
            </a:p>
            <a:p>
              <a:pPr indent="0" lvl="0" marL="0" marR="0" rtl="0" algn="l">
                <a:lnSpc>
                  <a:spcPct val="15001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899" u="none" cap="none" strike="noStrike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sp>
        <p:nvSpPr>
          <p:cNvPr id="102" name="Google Shape;102;p2"/>
          <p:cNvSpPr/>
          <p:nvPr/>
        </p:nvSpPr>
        <p:spPr>
          <a:xfrm>
            <a:off x="9144000" y="0"/>
            <a:ext cx="9144000" cy="10287000"/>
          </a:xfrm>
          <a:custGeom>
            <a:rect b="b" l="l" r="r" t="t"/>
            <a:pathLst>
              <a:path extrusionOk="0" h="1725821" w="1534063">
                <a:moveTo>
                  <a:pt x="0" y="0"/>
                </a:moveTo>
                <a:lnTo>
                  <a:pt x="1534063" y="0"/>
                </a:lnTo>
                <a:lnTo>
                  <a:pt x="1534063" y="1725821"/>
                </a:lnTo>
                <a:lnTo>
                  <a:pt x="0" y="1725821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17" l="0" r="0" t="-217"/>
            </a:stretch>
          </a:blipFill>
          <a:ln>
            <a:noFill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7E3F2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"/>
          <p:cNvSpPr/>
          <p:nvPr/>
        </p:nvSpPr>
        <p:spPr>
          <a:xfrm>
            <a:off x="9296400" y="0"/>
            <a:ext cx="8991600" cy="10328651"/>
          </a:xfrm>
          <a:custGeom>
            <a:rect b="b" l="l" r="r" t="t"/>
            <a:pathLst>
              <a:path extrusionOk="0" h="10328651" w="8991600">
                <a:moveTo>
                  <a:pt x="0" y="0"/>
                </a:moveTo>
                <a:lnTo>
                  <a:pt x="8991600" y="0"/>
                </a:lnTo>
                <a:lnTo>
                  <a:pt x="8991600" y="10328651"/>
                </a:lnTo>
                <a:lnTo>
                  <a:pt x="0" y="103286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0917" r="-10917" t="-6065"/>
            </a:stretch>
          </a:blipFill>
          <a:ln>
            <a:noFill/>
          </a:ln>
        </p:spPr>
      </p:sp>
      <p:grpSp>
        <p:nvGrpSpPr>
          <p:cNvPr id="108" name="Google Shape;108;p3"/>
          <p:cNvGrpSpPr/>
          <p:nvPr/>
        </p:nvGrpSpPr>
        <p:grpSpPr>
          <a:xfrm>
            <a:off x="758663" y="7139134"/>
            <a:ext cx="5448300" cy="1855740"/>
            <a:chOff x="0" y="-76200"/>
            <a:chExt cx="7264400" cy="2474319"/>
          </a:xfrm>
        </p:grpSpPr>
        <p:sp>
          <p:nvSpPr>
            <p:cNvPr id="109" name="Google Shape;109;p3"/>
            <p:cNvSpPr txBox="1"/>
            <p:nvPr/>
          </p:nvSpPr>
          <p:spPr>
            <a:xfrm>
              <a:off x="0" y="1114995"/>
              <a:ext cx="7264400" cy="12831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99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We pursue </a:t>
              </a:r>
              <a:r>
                <a:rPr b="1" i="0" lang="en-US" sz="2799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the highest standards</a:t>
              </a:r>
              <a:r>
                <a:rPr b="0" i="0" lang="en-US" sz="2799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in everything we do.</a:t>
              </a:r>
              <a:endParaRPr/>
            </a:p>
          </p:txBody>
        </p:sp>
        <p:sp>
          <p:nvSpPr>
            <p:cNvPr id="110" name="Google Shape;110;p3"/>
            <p:cNvSpPr txBox="1"/>
            <p:nvPr/>
          </p:nvSpPr>
          <p:spPr>
            <a:xfrm>
              <a:off x="0" y="-76200"/>
              <a:ext cx="7264400" cy="9355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250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Excellence</a:t>
              </a:r>
              <a:endParaRPr/>
            </a:p>
          </p:txBody>
        </p:sp>
      </p:grpSp>
      <p:sp>
        <p:nvSpPr>
          <p:cNvPr id="111" name="Google Shape;111;p3"/>
          <p:cNvSpPr txBox="1"/>
          <p:nvPr/>
        </p:nvSpPr>
        <p:spPr>
          <a:xfrm>
            <a:off x="847516" y="562972"/>
            <a:ext cx="8324850" cy="1225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rgbClr val="0D47A1"/>
                </a:solidFill>
                <a:latin typeface="Poppins"/>
                <a:ea typeface="Poppins"/>
                <a:cs typeface="Poppins"/>
                <a:sym typeface="Poppins"/>
              </a:rPr>
              <a:t>Our Mission</a:t>
            </a:r>
            <a:endParaRPr/>
          </a:p>
        </p:txBody>
      </p:sp>
      <p:sp>
        <p:nvSpPr>
          <p:cNvPr id="112" name="Google Shape;112;p3"/>
          <p:cNvSpPr txBox="1"/>
          <p:nvPr/>
        </p:nvSpPr>
        <p:spPr>
          <a:xfrm>
            <a:off x="847516" y="2906240"/>
            <a:ext cx="5370558" cy="9766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rPr>
              <a:t>We strive to </a:t>
            </a:r>
            <a:r>
              <a:rPr b="1" i="0" lang="en-US" sz="2799" u="none" cap="none" strike="noStrike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rPr>
              <a:t>develop cutting-edge solutions</a:t>
            </a:r>
            <a:r>
              <a:rPr b="0" i="0" lang="en-US" sz="2799" u="none" cap="none" strike="noStrike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rPr>
              <a:t> for our clients.</a:t>
            </a:r>
            <a:endParaRPr/>
          </a:p>
        </p:txBody>
      </p:sp>
      <p:sp>
        <p:nvSpPr>
          <p:cNvPr id="113" name="Google Shape;113;p3"/>
          <p:cNvSpPr txBox="1"/>
          <p:nvPr/>
        </p:nvSpPr>
        <p:spPr>
          <a:xfrm>
            <a:off x="847516" y="2026648"/>
            <a:ext cx="7702686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50" u="none" cap="none" strike="noStrike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rPr>
              <a:t>Innovation</a:t>
            </a:r>
            <a:endParaRPr/>
          </a:p>
        </p:txBody>
      </p:sp>
      <p:sp>
        <p:nvSpPr>
          <p:cNvPr id="114" name="Google Shape;114;p3"/>
          <p:cNvSpPr txBox="1"/>
          <p:nvPr/>
        </p:nvSpPr>
        <p:spPr>
          <a:xfrm>
            <a:off x="758663" y="5422312"/>
            <a:ext cx="5448300" cy="9766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rPr>
              <a:t>Our commitment ensures that </a:t>
            </a:r>
            <a:r>
              <a:rPr b="1" i="0" lang="en-US" sz="2799" u="none" cap="none" strike="noStrike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rPr>
              <a:t>clients can trust us</a:t>
            </a:r>
            <a:r>
              <a:rPr b="0" i="0" lang="en-US" sz="2799" u="none" cap="none" strike="noStrike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rPr>
              <a:t> always.</a:t>
            </a:r>
            <a:endParaRPr/>
          </a:p>
        </p:txBody>
      </p:sp>
      <p:sp>
        <p:nvSpPr>
          <p:cNvPr id="115" name="Google Shape;115;p3"/>
          <p:cNvSpPr txBox="1"/>
          <p:nvPr/>
        </p:nvSpPr>
        <p:spPr>
          <a:xfrm>
            <a:off x="769773" y="4443601"/>
            <a:ext cx="5437190" cy="720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50" u="none" cap="none" strike="noStrike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rPr>
              <a:t>Reliability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9F1F7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/>
          <p:nvPr/>
        </p:nvSpPr>
        <p:spPr>
          <a:xfrm>
            <a:off x="9144000" y="0"/>
            <a:ext cx="9144000" cy="10287000"/>
          </a:xfrm>
          <a:custGeom>
            <a:rect b="b" l="l" r="r" t="t"/>
            <a:pathLst>
              <a:path extrusionOk="0" h="1640244" w="1457995">
                <a:moveTo>
                  <a:pt x="0" y="0"/>
                </a:moveTo>
                <a:lnTo>
                  <a:pt x="1457995" y="0"/>
                </a:lnTo>
                <a:lnTo>
                  <a:pt x="1457995" y="1640244"/>
                </a:lnTo>
                <a:lnTo>
                  <a:pt x="0" y="1640244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17" l="0" r="0" t="-217"/>
            </a:stretch>
          </a:blipFill>
          <a:ln>
            <a:noFill/>
          </a:ln>
        </p:spPr>
      </p:sp>
      <p:sp>
        <p:nvSpPr>
          <p:cNvPr id="121" name="Google Shape;121;p4"/>
          <p:cNvSpPr txBox="1"/>
          <p:nvPr/>
        </p:nvSpPr>
        <p:spPr>
          <a:xfrm>
            <a:off x="692606" y="1996609"/>
            <a:ext cx="7779206" cy="137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50" u="none" cap="none" strike="noStrike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rPr>
              <a:t>Delivering Innovative Solutions for Your Business Needs</a:t>
            </a:r>
            <a:endParaRPr/>
          </a:p>
        </p:txBody>
      </p:sp>
      <p:grpSp>
        <p:nvGrpSpPr>
          <p:cNvPr id="122" name="Google Shape;122;p4"/>
          <p:cNvGrpSpPr/>
          <p:nvPr/>
        </p:nvGrpSpPr>
        <p:grpSpPr>
          <a:xfrm>
            <a:off x="450251" y="695835"/>
            <a:ext cx="8693748" cy="9187199"/>
            <a:chOff x="0" y="-9525"/>
            <a:chExt cx="11591665" cy="12249598"/>
          </a:xfrm>
        </p:grpSpPr>
        <p:sp>
          <p:nvSpPr>
            <p:cNvPr id="123" name="Google Shape;123;p4"/>
            <p:cNvSpPr txBox="1"/>
            <p:nvPr/>
          </p:nvSpPr>
          <p:spPr>
            <a:xfrm>
              <a:off x="0" y="4787173"/>
              <a:ext cx="10389000" cy="745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388617" lvl="1" marL="777234" marR="0" rtl="0" algn="l">
                <a:lnSpc>
                  <a:spcPct val="13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3599"/>
                <a:buFont typeface="Arial"/>
                <a:buChar char="•"/>
              </a:pPr>
              <a:r>
                <a:rPr b="0" i="0" lang="en-US" sz="3599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BPO &amp; Back Office Solutions</a:t>
              </a:r>
              <a:endParaRPr/>
            </a:p>
            <a:p>
              <a:pPr indent="0" lvl="0" marL="914400" marR="0" rtl="0" algn="l">
                <a:lnSpc>
                  <a:spcPct val="2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-388617" lvl="1" marL="777234" marR="0" rtl="0" algn="l">
                <a:lnSpc>
                  <a:spcPct val="13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3599"/>
                <a:buFont typeface="Arial"/>
                <a:buChar char="•"/>
              </a:pPr>
              <a:r>
                <a:rPr b="0" i="0" lang="en-US" sz="3599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Content Solutions</a:t>
              </a:r>
              <a:endParaRPr/>
            </a:p>
            <a:p>
              <a:pPr indent="0" lvl="0" marL="914400" marR="0" rtl="0" algn="l">
                <a:lnSpc>
                  <a:spcPct val="2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-388617" lvl="1" marL="777234" marR="0" rtl="0" algn="l">
                <a:lnSpc>
                  <a:spcPct val="13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3599"/>
                <a:buFont typeface="Arial"/>
                <a:buChar char="•"/>
              </a:pPr>
              <a:r>
                <a:rPr b="0" i="0" lang="en-US" sz="3599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Creative &amp; Design</a:t>
              </a:r>
              <a:endParaRPr/>
            </a:p>
            <a:p>
              <a:pPr indent="0" lvl="0" marL="914400" marR="0" rtl="0" algn="l">
                <a:lnSpc>
                  <a:spcPct val="2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-388617" lvl="1" marL="777234" marR="0" rtl="0" algn="l">
                <a:lnSpc>
                  <a:spcPct val="13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3599"/>
                <a:buFont typeface="Arial"/>
                <a:buChar char="•"/>
              </a:pPr>
              <a:r>
                <a:rPr b="0" i="0" lang="en-US" sz="3599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Digital Marketing</a:t>
              </a:r>
              <a:endParaRPr/>
            </a:p>
            <a:p>
              <a:pPr indent="0" lvl="0" marL="914400" marR="0" rtl="0" algn="l">
                <a:lnSpc>
                  <a:spcPct val="2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-388618" lvl="1" marL="777235" marR="0" rtl="0" algn="l">
                <a:lnSpc>
                  <a:spcPct val="13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3599"/>
                <a:buFont typeface="Arial"/>
                <a:buChar char="•"/>
              </a:pPr>
              <a:r>
                <a:rPr b="0" i="0" lang="en-US" sz="3599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AI-Powered Solutions</a:t>
              </a:r>
              <a:endParaRPr/>
            </a:p>
          </p:txBody>
        </p:sp>
        <p:sp>
          <p:nvSpPr>
            <p:cNvPr id="124" name="Google Shape;124;p4"/>
            <p:cNvSpPr txBox="1"/>
            <p:nvPr/>
          </p:nvSpPr>
          <p:spPr>
            <a:xfrm>
              <a:off x="323140" y="-9525"/>
              <a:ext cx="11268525" cy="16308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8000" u="none" cap="none" strike="noStrike">
                  <a:solidFill>
                    <a:srgbClr val="0D47A1"/>
                  </a:solidFill>
                  <a:latin typeface="Poppins"/>
                  <a:ea typeface="Poppins"/>
                  <a:cs typeface="Poppins"/>
                  <a:sym typeface="Poppins"/>
                </a:rPr>
                <a:t>Core Services</a:t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7E3F2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/>
          <p:cNvSpPr/>
          <p:nvPr/>
        </p:nvSpPr>
        <p:spPr>
          <a:xfrm>
            <a:off x="9144000" y="0"/>
            <a:ext cx="9144000" cy="10287000"/>
          </a:xfrm>
          <a:custGeom>
            <a:rect b="b" l="l" r="r" t="t"/>
            <a:pathLst>
              <a:path extrusionOk="0" h="10287000" w="9144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616" l="-27390" r="0" t="-6617"/>
            </a:stretch>
          </a:blipFill>
          <a:ln>
            <a:noFill/>
          </a:ln>
        </p:spPr>
      </p:sp>
      <p:grpSp>
        <p:nvGrpSpPr>
          <p:cNvPr id="130" name="Google Shape;130;p5"/>
          <p:cNvGrpSpPr/>
          <p:nvPr/>
        </p:nvGrpSpPr>
        <p:grpSpPr>
          <a:xfrm>
            <a:off x="553025" y="599143"/>
            <a:ext cx="8451394" cy="7480711"/>
            <a:chOff x="0" y="-9525"/>
            <a:chExt cx="11268525" cy="9974282"/>
          </a:xfrm>
        </p:grpSpPr>
        <p:sp>
          <p:nvSpPr>
            <p:cNvPr id="131" name="Google Shape;131;p5"/>
            <p:cNvSpPr txBox="1"/>
            <p:nvPr/>
          </p:nvSpPr>
          <p:spPr>
            <a:xfrm>
              <a:off x="0" y="4333157"/>
              <a:ext cx="10389000" cy="563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388620" lvl="1" marL="77724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3600"/>
                <a:buFont typeface="Arial"/>
                <a:buChar char="•"/>
              </a:pPr>
              <a:r>
                <a:rPr b="0" i="0" lang="en-US" sz="3600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Data Entry &amp; Management</a:t>
              </a:r>
              <a:endParaRPr/>
            </a:p>
            <a:p>
              <a:pPr indent="0" lvl="0" marL="914400" marR="0" rtl="0" algn="l">
                <a:lnSpc>
                  <a:spcPct val="3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-388620" lvl="1" marL="77724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3600"/>
                <a:buFont typeface="Arial"/>
                <a:buChar char="•"/>
              </a:pPr>
              <a:r>
                <a:rPr b="0" i="0" lang="en-US" sz="3600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Back-Office Operations</a:t>
              </a:r>
              <a:endParaRPr/>
            </a:p>
            <a:p>
              <a:pPr indent="0" lvl="0" marL="914400" marR="0" rtl="0" algn="l">
                <a:lnSpc>
                  <a:spcPct val="3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-388620" lvl="1" marL="77724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3600"/>
                <a:buFont typeface="Arial"/>
                <a:buChar char="•"/>
              </a:pPr>
              <a:r>
                <a:rPr b="0" i="0" lang="en-US" sz="3600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Customer Support Services</a:t>
              </a:r>
              <a:endParaRPr/>
            </a:p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600" u="none" cap="none" strike="noStrike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32" name="Google Shape;132;p5"/>
            <p:cNvSpPr txBox="1"/>
            <p:nvPr/>
          </p:nvSpPr>
          <p:spPr>
            <a:xfrm>
              <a:off x="0" y="-9525"/>
              <a:ext cx="11268525" cy="31167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8000" u="none" cap="none" strike="noStrike">
                  <a:solidFill>
                    <a:srgbClr val="0D47A1"/>
                  </a:solidFill>
                  <a:latin typeface="Poppins"/>
                  <a:ea typeface="Poppins"/>
                  <a:cs typeface="Poppins"/>
                  <a:sym typeface="Poppins"/>
                </a:rPr>
                <a:t>BPO &amp; Back Office Solutions</a:t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9F1F7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"/>
          <p:cNvSpPr/>
          <p:nvPr/>
        </p:nvSpPr>
        <p:spPr>
          <a:xfrm>
            <a:off x="9144000" y="0"/>
            <a:ext cx="9144000" cy="10287000"/>
          </a:xfrm>
          <a:custGeom>
            <a:rect b="b" l="l" r="r" t="t"/>
            <a:pathLst>
              <a:path extrusionOk="0" h="10287000" w="9144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616" l="-27390" r="0" t="-6617"/>
            </a:stretch>
          </a:blipFill>
          <a:ln>
            <a:noFill/>
          </a:ln>
        </p:spPr>
      </p:sp>
      <p:grpSp>
        <p:nvGrpSpPr>
          <p:cNvPr id="138" name="Google Shape;138;p6"/>
          <p:cNvGrpSpPr/>
          <p:nvPr/>
        </p:nvGrpSpPr>
        <p:grpSpPr>
          <a:xfrm>
            <a:off x="553025" y="599143"/>
            <a:ext cx="8590975" cy="7480711"/>
            <a:chOff x="0" y="-9525"/>
            <a:chExt cx="11454634" cy="9974282"/>
          </a:xfrm>
        </p:grpSpPr>
        <p:sp>
          <p:nvSpPr>
            <p:cNvPr id="139" name="Google Shape;139;p6"/>
            <p:cNvSpPr txBox="1"/>
            <p:nvPr/>
          </p:nvSpPr>
          <p:spPr>
            <a:xfrm>
              <a:off x="0" y="4333157"/>
              <a:ext cx="10560600" cy="563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388620" lvl="1" marL="77724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3600"/>
                <a:buFont typeface="Arial"/>
                <a:buChar char="•"/>
              </a:pPr>
              <a:r>
                <a:rPr b="0" i="0" lang="en-US" sz="3600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Basic Generative AI Support</a:t>
              </a:r>
              <a:endParaRPr/>
            </a:p>
            <a:p>
              <a:pPr indent="0" lvl="0" marL="914400" marR="0" rtl="0" algn="l">
                <a:lnSpc>
                  <a:spcPct val="3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-388620" lvl="1" marL="77724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3600"/>
                <a:buFont typeface="Arial"/>
                <a:buChar char="•"/>
              </a:pPr>
              <a:r>
                <a:rPr b="0" i="0" lang="en-US" sz="3600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Data Annotation</a:t>
              </a:r>
              <a:endParaRPr/>
            </a:p>
            <a:p>
              <a:pPr indent="0" lvl="0" marL="914400" marR="0" rtl="0" algn="l">
                <a:lnSpc>
                  <a:spcPct val="3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-388620" lvl="1" marL="77724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3600"/>
                <a:buFont typeface="Arial"/>
                <a:buChar char="•"/>
              </a:pPr>
              <a:r>
                <a:rPr b="0" i="0" lang="en-US" sz="3600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Model Training Assistance</a:t>
              </a:r>
              <a:endParaRPr/>
            </a:p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600" u="none" cap="none" strike="noStrike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40" name="Google Shape;140;p6"/>
            <p:cNvSpPr txBox="1"/>
            <p:nvPr/>
          </p:nvSpPr>
          <p:spPr>
            <a:xfrm>
              <a:off x="0" y="-9525"/>
              <a:ext cx="11454634" cy="31167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8000" u="none" cap="none" strike="noStrike">
                  <a:solidFill>
                    <a:srgbClr val="0D47A1"/>
                  </a:solidFill>
                  <a:latin typeface="Poppins"/>
                  <a:ea typeface="Poppins"/>
                  <a:cs typeface="Poppins"/>
                  <a:sym typeface="Poppins"/>
                </a:rPr>
                <a:t>AI-Powered Solutions</a:t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7E3F2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"/>
          <p:cNvSpPr/>
          <p:nvPr/>
        </p:nvSpPr>
        <p:spPr>
          <a:xfrm>
            <a:off x="9144000" y="0"/>
            <a:ext cx="9144000" cy="10287000"/>
          </a:xfrm>
          <a:custGeom>
            <a:rect b="b" l="l" r="r" t="t"/>
            <a:pathLst>
              <a:path extrusionOk="0" h="10287000" w="9144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232" l="-6211" r="-8799" t="0"/>
            </a:stretch>
          </a:blipFill>
          <a:ln>
            <a:noFill/>
          </a:ln>
        </p:spPr>
      </p:sp>
      <p:grpSp>
        <p:nvGrpSpPr>
          <p:cNvPr id="146" name="Google Shape;146;p7"/>
          <p:cNvGrpSpPr/>
          <p:nvPr/>
        </p:nvGrpSpPr>
        <p:grpSpPr>
          <a:xfrm>
            <a:off x="553025" y="599143"/>
            <a:ext cx="8590975" cy="8955361"/>
            <a:chOff x="0" y="-9525"/>
            <a:chExt cx="11454634" cy="11940482"/>
          </a:xfrm>
        </p:grpSpPr>
        <p:sp>
          <p:nvSpPr>
            <p:cNvPr id="147" name="Google Shape;147;p7"/>
            <p:cNvSpPr txBox="1"/>
            <p:nvPr/>
          </p:nvSpPr>
          <p:spPr>
            <a:xfrm>
              <a:off x="0" y="4333157"/>
              <a:ext cx="10560600" cy="759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388620" lvl="1" marL="77724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3600"/>
                <a:buFont typeface="Arial"/>
                <a:buChar char="•"/>
              </a:pPr>
              <a:r>
                <a:rPr b="0" i="0" lang="en-US" sz="3600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Content Curation &amp; Strategy</a:t>
              </a:r>
              <a:endParaRPr/>
            </a:p>
            <a:p>
              <a:pPr indent="0" lvl="0" marL="914400" marR="0" rtl="0" algn="l">
                <a:lnSpc>
                  <a:spcPct val="3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-388620" lvl="1" marL="77724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3600"/>
                <a:buFont typeface="Arial"/>
                <a:buChar char="•"/>
              </a:pPr>
              <a:r>
                <a:rPr b="0" i="0" lang="en-US" sz="3600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Content Writing &amp; Editing</a:t>
              </a:r>
              <a:endParaRPr/>
            </a:p>
            <a:p>
              <a:pPr indent="0" lvl="0" marL="914400" marR="0" rtl="0" algn="l">
                <a:lnSpc>
                  <a:spcPct val="3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-388620" lvl="1" marL="77724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3600"/>
                <a:buFont typeface="Arial"/>
                <a:buChar char="•"/>
              </a:pPr>
              <a:r>
                <a:rPr b="0" i="0" lang="en-US" sz="3600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Copywriting</a:t>
              </a:r>
              <a:endParaRPr/>
            </a:p>
            <a:p>
              <a:pPr indent="0" lvl="0" marL="914400" marR="0" rtl="0" algn="l">
                <a:lnSpc>
                  <a:spcPct val="3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-388620" lvl="1" marL="77724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3600"/>
                <a:buFont typeface="Arial"/>
                <a:buChar char="•"/>
              </a:pPr>
              <a:r>
                <a:rPr b="0" i="0" lang="en-US" sz="3600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Social Media Content</a:t>
              </a:r>
              <a:endParaRPr/>
            </a:p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600" u="none" cap="none" strike="noStrike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48" name="Google Shape;148;p7"/>
            <p:cNvSpPr txBox="1"/>
            <p:nvPr/>
          </p:nvSpPr>
          <p:spPr>
            <a:xfrm>
              <a:off x="0" y="-9525"/>
              <a:ext cx="11454634" cy="31167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8000" u="none" cap="none" strike="noStrike">
                  <a:solidFill>
                    <a:srgbClr val="0D47A1"/>
                  </a:solidFill>
                  <a:latin typeface="Poppins"/>
                  <a:ea typeface="Poppins"/>
                  <a:cs typeface="Poppins"/>
                  <a:sym typeface="Poppins"/>
                </a:rPr>
                <a:t>Content Solutions</a:t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9F1F7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"/>
          <p:cNvSpPr/>
          <p:nvPr/>
        </p:nvSpPr>
        <p:spPr>
          <a:xfrm>
            <a:off x="9144000" y="0"/>
            <a:ext cx="9144000" cy="10287000"/>
          </a:xfrm>
          <a:custGeom>
            <a:rect b="b" l="l" r="r" t="t"/>
            <a:pathLst>
              <a:path extrusionOk="0" h="10287000" w="9144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916" l="-28065" r="0" t="-6916"/>
            </a:stretch>
          </a:blipFill>
          <a:ln>
            <a:noFill/>
          </a:ln>
        </p:spPr>
      </p:sp>
      <p:grpSp>
        <p:nvGrpSpPr>
          <p:cNvPr id="154" name="Google Shape;154;p8"/>
          <p:cNvGrpSpPr/>
          <p:nvPr/>
        </p:nvGrpSpPr>
        <p:grpSpPr>
          <a:xfrm>
            <a:off x="553025" y="599143"/>
            <a:ext cx="8988540" cy="8955361"/>
            <a:chOff x="0" y="-9525"/>
            <a:chExt cx="11984721" cy="11940482"/>
          </a:xfrm>
        </p:grpSpPr>
        <p:sp>
          <p:nvSpPr>
            <p:cNvPr id="155" name="Google Shape;155;p8"/>
            <p:cNvSpPr txBox="1"/>
            <p:nvPr/>
          </p:nvSpPr>
          <p:spPr>
            <a:xfrm>
              <a:off x="0" y="4333157"/>
              <a:ext cx="11049300" cy="759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388620" lvl="1" marL="77724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3600"/>
                <a:buFont typeface="Arial"/>
                <a:buChar char="•"/>
              </a:pPr>
              <a:r>
                <a:rPr b="0" i="0" lang="en-US" sz="3600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Social Media Marketing</a:t>
              </a:r>
              <a:endParaRPr/>
            </a:p>
            <a:p>
              <a:pPr indent="0" lvl="0" marL="914400" marR="0" rtl="0" algn="l">
                <a:lnSpc>
                  <a:spcPct val="3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-388620" lvl="1" marL="77724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3600"/>
                <a:buFont typeface="Arial"/>
                <a:buChar char="•"/>
              </a:pPr>
              <a:r>
                <a:rPr b="0" i="0" lang="en-US" sz="3600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SEO &amp; Website Optimization</a:t>
              </a:r>
              <a:endParaRPr/>
            </a:p>
            <a:p>
              <a:pPr indent="0" lvl="0" marL="914400" marR="0" rtl="0" algn="l">
                <a:lnSpc>
                  <a:spcPct val="3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-388620" lvl="1" marL="77724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3600"/>
                <a:buFont typeface="Arial"/>
                <a:buChar char="•"/>
              </a:pPr>
              <a:r>
                <a:rPr b="0" i="0" lang="en-US" sz="3600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Paid Campaigns (Google, Meta Ads)</a:t>
              </a:r>
              <a:endParaRPr/>
            </a:p>
            <a:p>
              <a:pPr indent="0" lvl="0" marL="914400" marR="0" rtl="0" algn="l">
                <a:lnSpc>
                  <a:spcPct val="3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-388620" lvl="1" marL="77724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3600"/>
                <a:buFont typeface="Arial"/>
                <a:buChar char="•"/>
              </a:pPr>
              <a:r>
                <a:rPr b="0" i="0" lang="en-US" sz="3600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Marketing Strategy &amp; Consulting</a:t>
              </a:r>
              <a:endParaRPr/>
            </a:p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600" u="none" cap="none" strike="noStrike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56" name="Google Shape;156;p8"/>
            <p:cNvSpPr txBox="1"/>
            <p:nvPr/>
          </p:nvSpPr>
          <p:spPr>
            <a:xfrm>
              <a:off x="0" y="-9525"/>
              <a:ext cx="11984721" cy="31167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8000" u="none" cap="none" strike="noStrike">
                  <a:solidFill>
                    <a:srgbClr val="0D47A1"/>
                  </a:solidFill>
                  <a:latin typeface="Poppins"/>
                  <a:ea typeface="Poppins"/>
                  <a:cs typeface="Poppins"/>
                  <a:sym typeface="Poppins"/>
                </a:rPr>
                <a:t>Digital Marketing</a:t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7E3F2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"/>
          <p:cNvSpPr/>
          <p:nvPr/>
        </p:nvSpPr>
        <p:spPr>
          <a:xfrm>
            <a:off x="9144000" y="65865"/>
            <a:ext cx="9144000" cy="10221135"/>
          </a:xfrm>
          <a:custGeom>
            <a:rect b="b" l="l" r="r" t="t"/>
            <a:pathLst>
              <a:path extrusionOk="0" h="10221135" w="9144000">
                <a:moveTo>
                  <a:pt x="0" y="0"/>
                </a:moveTo>
                <a:lnTo>
                  <a:pt x="9144000" y="0"/>
                </a:lnTo>
                <a:lnTo>
                  <a:pt x="9144000" y="10221135"/>
                </a:lnTo>
                <a:lnTo>
                  <a:pt x="0" y="102211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68000"/>
            </a:blip>
            <a:stretch>
              <a:fillRect b="0" l="-9985" r="-1791" t="0"/>
            </a:stretch>
          </a:blipFill>
          <a:ln>
            <a:noFill/>
          </a:ln>
        </p:spPr>
      </p:sp>
      <p:grpSp>
        <p:nvGrpSpPr>
          <p:cNvPr id="162" name="Google Shape;162;p9"/>
          <p:cNvGrpSpPr/>
          <p:nvPr/>
        </p:nvGrpSpPr>
        <p:grpSpPr>
          <a:xfrm>
            <a:off x="553025" y="599143"/>
            <a:ext cx="8963693" cy="6726511"/>
            <a:chOff x="0" y="-9525"/>
            <a:chExt cx="11951590" cy="8968682"/>
          </a:xfrm>
        </p:grpSpPr>
        <p:sp>
          <p:nvSpPr>
            <p:cNvPr id="163" name="Google Shape;163;p9"/>
            <p:cNvSpPr txBox="1"/>
            <p:nvPr/>
          </p:nvSpPr>
          <p:spPr>
            <a:xfrm>
              <a:off x="0" y="4333157"/>
              <a:ext cx="11018700" cy="462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388620" lvl="1" marL="77724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3600"/>
                <a:buFont typeface="Arial"/>
                <a:buChar char="•"/>
              </a:pPr>
              <a:r>
                <a:rPr b="0" i="0" lang="en-US" sz="3600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Graphic Design (branding, social media, marketing assets)</a:t>
              </a:r>
              <a:endParaRPr/>
            </a:p>
            <a:p>
              <a:pPr indent="0" lvl="0" marL="914400" marR="0" rtl="0" algn="l">
                <a:lnSpc>
                  <a:spcPct val="3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-388620" lvl="1" marL="77724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3600"/>
                <a:buFont typeface="Arial"/>
                <a:buChar char="•"/>
              </a:pPr>
              <a:r>
                <a:rPr b="0" i="0" lang="en-US" sz="3600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3D Product Design &amp; Visualization</a:t>
              </a:r>
              <a:endParaRPr/>
            </a:p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600" u="none" cap="none" strike="noStrike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64" name="Google Shape;164;p9"/>
            <p:cNvSpPr txBox="1"/>
            <p:nvPr/>
          </p:nvSpPr>
          <p:spPr>
            <a:xfrm>
              <a:off x="0" y="-9525"/>
              <a:ext cx="11951590" cy="31167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8000" u="none" cap="none" strike="noStrike">
                  <a:solidFill>
                    <a:srgbClr val="0D47A1"/>
                  </a:solidFill>
                  <a:latin typeface="Poppins"/>
                  <a:ea typeface="Poppins"/>
                  <a:cs typeface="Poppins"/>
                  <a:sym typeface="Poppins"/>
                </a:rPr>
                <a:t>Creative &amp; Design</a:t>
              </a: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9F1F7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"/>
          <p:cNvSpPr/>
          <p:nvPr/>
        </p:nvSpPr>
        <p:spPr>
          <a:xfrm>
            <a:off x="9144000" y="0"/>
            <a:ext cx="9144000" cy="10287000"/>
          </a:xfrm>
          <a:custGeom>
            <a:rect b="b" l="l" r="r" t="t"/>
            <a:pathLst>
              <a:path extrusionOk="0" h="1640244" w="1457995">
                <a:moveTo>
                  <a:pt x="0" y="0"/>
                </a:moveTo>
                <a:lnTo>
                  <a:pt x="1457995" y="0"/>
                </a:lnTo>
                <a:lnTo>
                  <a:pt x="1457995" y="1640244"/>
                </a:lnTo>
                <a:lnTo>
                  <a:pt x="0" y="1640244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17" l="0" r="0" t="-217"/>
            </a:stretch>
          </a:blipFill>
          <a:ln>
            <a:noFill/>
          </a:ln>
        </p:spPr>
      </p:sp>
      <p:grpSp>
        <p:nvGrpSpPr>
          <p:cNvPr id="170" name="Google Shape;170;p10"/>
          <p:cNvGrpSpPr/>
          <p:nvPr/>
        </p:nvGrpSpPr>
        <p:grpSpPr>
          <a:xfrm>
            <a:off x="1028700" y="1722430"/>
            <a:ext cx="6886575" cy="8128135"/>
            <a:chOff x="0" y="-9525"/>
            <a:chExt cx="9182100" cy="10837512"/>
          </a:xfrm>
        </p:grpSpPr>
        <p:sp>
          <p:nvSpPr>
            <p:cNvPr id="171" name="Google Shape;171;p10"/>
            <p:cNvSpPr txBox="1"/>
            <p:nvPr/>
          </p:nvSpPr>
          <p:spPr>
            <a:xfrm>
              <a:off x="0" y="2066925"/>
              <a:ext cx="9167398" cy="2255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499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Corebridge Solutions' commitment to our key principles and culture</a:t>
              </a:r>
              <a:endParaRPr/>
            </a:p>
          </p:txBody>
        </p:sp>
        <p:sp>
          <p:nvSpPr>
            <p:cNvPr id="172" name="Google Shape;172;p10"/>
            <p:cNvSpPr txBox="1"/>
            <p:nvPr/>
          </p:nvSpPr>
          <p:spPr>
            <a:xfrm>
              <a:off x="0" y="5411187"/>
              <a:ext cx="9182100" cy="541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323848" lvl="1" marL="647697" marR="0" rtl="0" algn="l">
                <a:lnSpc>
                  <a:spcPct val="130009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2999"/>
                <a:buFont typeface="Arial"/>
                <a:buChar char="•"/>
              </a:pPr>
              <a:r>
                <a:rPr b="0" i="0" lang="en-US" sz="2999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Integrity in all actions</a:t>
              </a:r>
              <a:endParaRPr b="0" i="0" sz="2999" u="none" cap="none" strike="noStrike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indent="0" lvl="0" marL="914400" marR="0" rtl="0" algn="l">
                <a:lnSpc>
                  <a:spcPct val="13001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999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indent="-323848" lvl="1" marL="647697" marR="0" rtl="0" algn="l">
                <a:lnSpc>
                  <a:spcPct val="130009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2999"/>
                <a:buFont typeface="Arial"/>
                <a:buChar char="•"/>
              </a:pPr>
              <a:r>
                <a:rPr b="0" i="0" lang="en-US" sz="2999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Collaboration across teams</a:t>
              </a:r>
              <a:endParaRPr b="0" i="0" sz="2999" u="none" cap="none" strike="noStrike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indent="0" lvl="0" marL="914400" marR="0" rtl="0" algn="l">
                <a:lnSpc>
                  <a:spcPct val="13001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999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indent="-323848" lvl="1" marL="647697" marR="0" rtl="0" algn="l">
                <a:lnSpc>
                  <a:spcPct val="130009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2999"/>
                <a:buFont typeface="Arial"/>
                <a:buChar char="•"/>
              </a:pPr>
              <a:r>
                <a:rPr b="0" i="0" lang="en-US" sz="2999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Customer focus at the forefront</a:t>
              </a:r>
              <a:endParaRPr b="0" i="0" sz="2999" u="none" cap="none" strike="noStrike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indent="0" lvl="0" marL="914400" marR="0" rtl="0" algn="l">
                <a:lnSpc>
                  <a:spcPct val="13001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999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indent="-323847" lvl="1" marL="647697" marR="0" rtl="0" algn="l">
                <a:lnSpc>
                  <a:spcPct val="13001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2999"/>
                <a:buFont typeface="Arial"/>
                <a:buChar char="•"/>
              </a:pPr>
              <a:r>
                <a:rPr b="0" i="0" lang="en-US" sz="2999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Continuous improvement for growth</a:t>
              </a:r>
              <a:endParaRPr/>
            </a:p>
          </p:txBody>
        </p:sp>
        <p:sp>
          <p:nvSpPr>
            <p:cNvPr id="173" name="Google Shape;173;p10"/>
            <p:cNvSpPr txBox="1"/>
            <p:nvPr/>
          </p:nvSpPr>
          <p:spPr>
            <a:xfrm>
              <a:off x="0" y="-9525"/>
              <a:ext cx="9175044" cy="16308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8000" u="none" cap="none" strike="noStrike">
                  <a:solidFill>
                    <a:srgbClr val="0D47A1"/>
                  </a:solidFill>
                  <a:latin typeface="Poppins"/>
                  <a:ea typeface="Poppins"/>
                  <a:cs typeface="Poppins"/>
                  <a:sym typeface="Poppins"/>
                </a:rPr>
                <a:t>Our Values</a:t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7E3F2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1"/>
          <p:cNvSpPr/>
          <p:nvPr/>
        </p:nvSpPr>
        <p:spPr>
          <a:xfrm>
            <a:off x="9144000" y="0"/>
            <a:ext cx="9144000" cy="10287000"/>
          </a:xfrm>
          <a:custGeom>
            <a:rect b="b" l="l" r="r" t="t"/>
            <a:pathLst>
              <a:path extrusionOk="0" h="1640244" w="1457995">
                <a:moveTo>
                  <a:pt x="0" y="0"/>
                </a:moveTo>
                <a:lnTo>
                  <a:pt x="1457995" y="0"/>
                </a:lnTo>
                <a:lnTo>
                  <a:pt x="1457995" y="1640244"/>
                </a:lnTo>
                <a:lnTo>
                  <a:pt x="0" y="1640244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17" l="0" r="0" t="-217"/>
            </a:stretch>
          </a:blipFill>
          <a:ln>
            <a:noFill/>
          </a:ln>
        </p:spPr>
      </p:sp>
      <p:grpSp>
        <p:nvGrpSpPr>
          <p:cNvPr id="179" name="Google Shape;179;p11"/>
          <p:cNvGrpSpPr/>
          <p:nvPr/>
        </p:nvGrpSpPr>
        <p:grpSpPr>
          <a:xfrm>
            <a:off x="672042" y="659606"/>
            <a:ext cx="6886575" cy="7720352"/>
            <a:chOff x="0" y="-9525"/>
            <a:chExt cx="9182100" cy="10293803"/>
          </a:xfrm>
        </p:grpSpPr>
        <p:sp>
          <p:nvSpPr>
            <p:cNvPr id="180" name="Google Shape;180;p11"/>
            <p:cNvSpPr txBox="1"/>
            <p:nvPr/>
          </p:nvSpPr>
          <p:spPr>
            <a:xfrm>
              <a:off x="0" y="3543300"/>
              <a:ext cx="9167398" cy="130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Unique Expertise and Tailored Solutions for Our Clients’ Success</a:t>
              </a:r>
              <a:endParaRPr/>
            </a:p>
          </p:txBody>
        </p:sp>
        <p:sp>
          <p:nvSpPr>
            <p:cNvPr id="181" name="Google Shape;181;p11"/>
            <p:cNvSpPr txBox="1"/>
            <p:nvPr/>
          </p:nvSpPr>
          <p:spPr>
            <a:xfrm>
              <a:off x="0" y="5949878"/>
              <a:ext cx="9182100" cy="433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259079" lvl="1" marL="51816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2400"/>
                <a:buFont typeface="Arial"/>
                <a:buChar char="•"/>
              </a:pPr>
              <a:r>
                <a:rPr b="0" i="0" lang="en-US" sz="2400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Results-Driven Approach</a:t>
              </a:r>
              <a:endParaRPr b="0" i="0" sz="2400" u="none" cap="none" strike="noStrike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indent="0" lvl="0" marL="91440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indent="-259079" lvl="1" marL="51816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2400"/>
                <a:buFont typeface="Arial"/>
                <a:buChar char="•"/>
              </a:pPr>
              <a:r>
                <a:rPr b="0" i="0" lang="en-US" sz="2400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Innovative Strategies</a:t>
              </a:r>
              <a:endParaRPr b="0" i="0" sz="2400" u="none" cap="none" strike="noStrike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indent="0" lvl="0" marL="91440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indent="-259079" lvl="1" marL="51816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2400"/>
                <a:buFont typeface="Arial"/>
                <a:buChar char="•"/>
              </a:pPr>
              <a:r>
                <a:rPr b="0" i="0" lang="en-US" sz="2400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Comprehensive Custom Solutions</a:t>
              </a:r>
              <a:endParaRPr b="0" i="0" sz="2400" u="none" cap="none" strike="noStrike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indent="0" lvl="0" marL="91440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4A6CA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indent="-259079" lvl="1" marL="51816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6CA3"/>
                </a:buClr>
                <a:buSzPts val="2400"/>
                <a:buFont typeface="Arial"/>
                <a:buChar char="•"/>
              </a:pPr>
              <a:r>
                <a:rPr b="0" i="0" lang="en-US" sz="2400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Experienced Professionals</a:t>
              </a:r>
              <a:endParaRPr/>
            </a:p>
          </p:txBody>
        </p:sp>
        <p:sp>
          <p:nvSpPr>
            <p:cNvPr id="182" name="Google Shape;182;p11"/>
            <p:cNvSpPr txBox="1"/>
            <p:nvPr/>
          </p:nvSpPr>
          <p:spPr>
            <a:xfrm>
              <a:off x="0" y="-9525"/>
              <a:ext cx="9175044" cy="31167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8000" u="none" cap="none" strike="noStrike">
                  <a:solidFill>
                    <a:srgbClr val="0D47A1"/>
                  </a:solidFill>
                  <a:latin typeface="Poppins"/>
                  <a:ea typeface="Poppins"/>
                  <a:cs typeface="Poppins"/>
                  <a:sym typeface="Poppins"/>
                </a:rPr>
                <a:t>Corebridge Advantage</a:t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9FC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2"/>
          <p:cNvSpPr/>
          <p:nvPr/>
        </p:nvSpPr>
        <p:spPr>
          <a:xfrm>
            <a:off x="0" y="-12700"/>
            <a:ext cx="9144000" cy="10299700"/>
          </a:xfrm>
          <a:custGeom>
            <a:rect b="b" l="l" r="r" t="t"/>
            <a:pathLst>
              <a:path extrusionOk="0" h="885799" w="786406">
                <a:moveTo>
                  <a:pt x="0" y="0"/>
                </a:moveTo>
                <a:lnTo>
                  <a:pt x="786406" y="0"/>
                </a:lnTo>
                <a:lnTo>
                  <a:pt x="786406" y="885799"/>
                </a:lnTo>
                <a:lnTo>
                  <a:pt x="0" y="885799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55" l="0" r="0" t="-156"/>
            </a:stretch>
          </a:blipFill>
          <a:ln>
            <a:noFill/>
          </a:ln>
        </p:spPr>
      </p:sp>
      <p:grpSp>
        <p:nvGrpSpPr>
          <p:cNvPr id="188" name="Google Shape;188;p12"/>
          <p:cNvGrpSpPr/>
          <p:nvPr/>
        </p:nvGrpSpPr>
        <p:grpSpPr>
          <a:xfrm>
            <a:off x="10005038" y="5449591"/>
            <a:ext cx="7616212" cy="1187835"/>
            <a:chOff x="0" y="-38100"/>
            <a:chExt cx="10154949" cy="1583780"/>
          </a:xfrm>
        </p:grpSpPr>
        <p:sp>
          <p:nvSpPr>
            <p:cNvPr id="189" name="Google Shape;189;p12"/>
            <p:cNvSpPr txBox="1"/>
            <p:nvPr/>
          </p:nvSpPr>
          <p:spPr>
            <a:xfrm>
              <a:off x="0" y="836501"/>
              <a:ext cx="10154949" cy="7091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002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354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(+91) 8910587320</a:t>
              </a:r>
              <a:endParaRPr/>
            </a:p>
          </p:txBody>
        </p:sp>
        <p:sp>
          <p:nvSpPr>
            <p:cNvPr id="190" name="Google Shape;190;p12"/>
            <p:cNvSpPr txBox="1"/>
            <p:nvPr/>
          </p:nvSpPr>
          <p:spPr>
            <a:xfrm>
              <a:off x="0" y="-38100"/>
              <a:ext cx="10154949" cy="7091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002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354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Phone Number</a:t>
              </a:r>
              <a:endParaRPr/>
            </a:p>
          </p:txBody>
        </p:sp>
      </p:grpSp>
      <p:grpSp>
        <p:nvGrpSpPr>
          <p:cNvPr id="191" name="Google Shape;191;p12"/>
          <p:cNvGrpSpPr/>
          <p:nvPr/>
        </p:nvGrpSpPr>
        <p:grpSpPr>
          <a:xfrm>
            <a:off x="10005038" y="3592342"/>
            <a:ext cx="8831163" cy="1377359"/>
            <a:chOff x="0" y="-38100"/>
            <a:chExt cx="11774884" cy="1836479"/>
          </a:xfrm>
        </p:grpSpPr>
        <p:sp>
          <p:nvSpPr>
            <p:cNvPr id="192" name="Google Shape;192;p12"/>
            <p:cNvSpPr txBox="1"/>
            <p:nvPr/>
          </p:nvSpPr>
          <p:spPr>
            <a:xfrm>
              <a:off x="0" y="979487"/>
              <a:ext cx="11774884" cy="8188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0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903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info@corebridgesolutions.in</a:t>
              </a:r>
              <a:endParaRPr/>
            </a:p>
          </p:txBody>
        </p:sp>
        <p:sp>
          <p:nvSpPr>
            <p:cNvPr id="193" name="Google Shape;193;p12"/>
            <p:cNvSpPr txBox="1"/>
            <p:nvPr/>
          </p:nvSpPr>
          <p:spPr>
            <a:xfrm>
              <a:off x="0" y="-38100"/>
              <a:ext cx="11774884" cy="8188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0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903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Email</a:t>
              </a:r>
              <a:endParaRPr/>
            </a:p>
          </p:txBody>
        </p:sp>
      </p:grpSp>
      <p:grpSp>
        <p:nvGrpSpPr>
          <p:cNvPr id="194" name="Google Shape;194;p12"/>
          <p:cNvGrpSpPr/>
          <p:nvPr/>
        </p:nvGrpSpPr>
        <p:grpSpPr>
          <a:xfrm>
            <a:off x="10005038" y="7286117"/>
            <a:ext cx="8547322" cy="1320060"/>
            <a:chOff x="0" y="-38100"/>
            <a:chExt cx="11396429" cy="1760081"/>
          </a:xfrm>
        </p:grpSpPr>
        <p:sp>
          <p:nvSpPr>
            <p:cNvPr id="195" name="Google Shape;195;p12"/>
            <p:cNvSpPr txBox="1"/>
            <p:nvPr/>
          </p:nvSpPr>
          <p:spPr>
            <a:xfrm>
              <a:off x="0" y="946781"/>
              <a:ext cx="11396400" cy="77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002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777" cap="none" strike="noStrike">
                  <a:solidFill>
                    <a:srgbClr val="4A6CA3"/>
                  </a:solidFill>
                  <a:uFill>
                    <a:noFill/>
                  </a:uFill>
                  <a:latin typeface="Proxima Nova"/>
                  <a:ea typeface="Proxima Nova"/>
                  <a:cs typeface="Proxima Nova"/>
                  <a:sym typeface="Proxima Nova"/>
                  <a:hlinkClick r:id="rId4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www.corebridgesolutions.in</a:t>
              </a:r>
              <a:endParaRPr/>
            </a:p>
          </p:txBody>
        </p:sp>
        <p:sp>
          <p:nvSpPr>
            <p:cNvPr id="196" name="Google Shape;196;p12"/>
            <p:cNvSpPr txBox="1"/>
            <p:nvPr/>
          </p:nvSpPr>
          <p:spPr>
            <a:xfrm>
              <a:off x="0" y="-38100"/>
              <a:ext cx="11396429" cy="7937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998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778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Website</a:t>
              </a:r>
              <a:endParaRPr/>
            </a:p>
          </p:txBody>
        </p:sp>
      </p:grpSp>
      <p:grpSp>
        <p:nvGrpSpPr>
          <p:cNvPr id="197" name="Google Shape;197;p12"/>
          <p:cNvGrpSpPr/>
          <p:nvPr/>
        </p:nvGrpSpPr>
        <p:grpSpPr>
          <a:xfrm>
            <a:off x="10005038" y="659606"/>
            <a:ext cx="7616212" cy="2657889"/>
            <a:chOff x="0" y="-9525"/>
            <a:chExt cx="10154949" cy="3543851"/>
          </a:xfrm>
        </p:grpSpPr>
        <p:sp>
          <p:nvSpPr>
            <p:cNvPr id="198" name="Google Shape;198;p12"/>
            <p:cNvSpPr txBox="1"/>
            <p:nvPr/>
          </p:nvSpPr>
          <p:spPr>
            <a:xfrm>
              <a:off x="0" y="-9525"/>
              <a:ext cx="10154949" cy="18026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000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8847" u="none" cap="none" strike="noStrike">
                  <a:solidFill>
                    <a:srgbClr val="0D47A1"/>
                  </a:solidFill>
                  <a:latin typeface="Poppins"/>
                  <a:ea typeface="Poppins"/>
                  <a:cs typeface="Poppins"/>
                  <a:sym typeface="Poppins"/>
                </a:rPr>
                <a:t>Contact Us</a:t>
              </a:r>
              <a:endParaRPr/>
            </a:p>
          </p:txBody>
        </p:sp>
        <p:sp>
          <p:nvSpPr>
            <p:cNvPr id="199" name="Google Shape;199;p12"/>
            <p:cNvSpPr txBox="1"/>
            <p:nvPr/>
          </p:nvSpPr>
          <p:spPr>
            <a:xfrm>
              <a:off x="0" y="2091669"/>
              <a:ext cx="10154949" cy="14426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00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316" u="none" cap="none" strike="noStrike">
                  <a:solidFill>
                    <a:srgbClr val="4A6CA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We look forward to connecting with you soon!</a:t>
              </a:r>
              <a:endParaRPr/>
            </a:p>
          </p:txBody>
        </p:sp>
      </p:grpSp>
      <p:grpSp>
        <p:nvGrpSpPr>
          <p:cNvPr id="200" name="Google Shape;200;p12"/>
          <p:cNvGrpSpPr/>
          <p:nvPr/>
        </p:nvGrpSpPr>
        <p:grpSpPr>
          <a:xfrm>
            <a:off x="10005038" y="9157897"/>
            <a:ext cx="4114211" cy="581624"/>
            <a:chOff x="0" y="-38100"/>
            <a:chExt cx="5485615" cy="775500"/>
          </a:xfrm>
        </p:grpSpPr>
        <p:sp>
          <p:nvSpPr>
            <p:cNvPr id="201" name="Google Shape;201;p12"/>
            <p:cNvSpPr/>
            <p:nvPr/>
          </p:nvSpPr>
          <p:spPr>
            <a:xfrm>
              <a:off x="3990944" y="159271"/>
              <a:ext cx="1494671" cy="424644"/>
            </a:xfrm>
            <a:custGeom>
              <a:rect b="b" l="l" r="r" t="t"/>
              <a:pathLst>
                <a:path extrusionOk="0" h="424644" w="1494671">
                  <a:moveTo>
                    <a:pt x="0" y="0"/>
                  </a:moveTo>
                  <a:lnTo>
                    <a:pt x="1494671" y="0"/>
                  </a:lnTo>
                  <a:lnTo>
                    <a:pt x="1494671" y="424643"/>
                  </a:lnTo>
                  <a:lnTo>
                    <a:pt x="0" y="424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02" name="Google Shape;202;p12"/>
            <p:cNvSpPr txBox="1"/>
            <p:nvPr/>
          </p:nvSpPr>
          <p:spPr>
            <a:xfrm>
              <a:off x="0" y="-38100"/>
              <a:ext cx="3927300" cy="77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998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778" cap="none" strike="noStrike">
                  <a:solidFill>
                    <a:srgbClr val="4A6CA3"/>
                  </a:solidFill>
                  <a:uFill>
                    <a:noFill/>
                  </a:uFill>
                  <a:latin typeface="Proxima Nova"/>
                  <a:ea typeface="Proxima Nova"/>
                  <a:cs typeface="Proxima Nova"/>
                  <a:sym typeface="Proxima Nova"/>
                  <a:hlinkClick r:id="rId6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PORTFOLIO </a:t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